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y="6858000" cx="9144000"/>
  <p:notesSz cx="6858000" cy="9144000"/>
  <p:embeddedFontLst>
    <p:embeddedFont>
      <p:font typeface="Montserrat"/>
      <p:regular r:id="rId20"/>
      <p:bold r:id="rId21"/>
      <p:italic r:id="rId22"/>
      <p:boldItalic r:id="rId23"/>
    </p:embeddedFont>
    <p:embeddedFont>
      <p:font typeface="Oswald"/>
      <p:regular r:id="rId24"/>
      <p:bold r:id="rId2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  <p:ext uri="http://customooxmlschemas.google.com/">
      <go:slidesCustomData xmlns:go="http://customooxmlschemas.google.com/" r:id="rId26" roundtripDataSignature="AMtx7mjAqTiO0K7lBkcKfIg94tKaWedQR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pos="2880" orient="horz"/>
        <p:guide pos="2160"/>
      </p:guideLst>
    </p:cSldViewPr>
  </p:notes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Montserrat-regular.fntdata"/><Relationship Id="rId22" Type="http://schemas.openxmlformats.org/officeDocument/2006/relationships/font" Target="fonts/Montserrat-italic.fntdata"/><Relationship Id="rId21" Type="http://schemas.openxmlformats.org/officeDocument/2006/relationships/font" Target="fonts/Montserrat-bold.fntdata"/><Relationship Id="rId24" Type="http://schemas.openxmlformats.org/officeDocument/2006/relationships/font" Target="fonts/Oswald-regular.fntdata"/><Relationship Id="rId23" Type="http://schemas.openxmlformats.org/officeDocument/2006/relationships/font" Target="fonts/Montserrat-bold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customschemas.google.com/relationships/presentationmetadata" Target="metadata"/><Relationship Id="rId25" Type="http://schemas.openxmlformats.org/officeDocument/2006/relationships/font" Target="fonts/Oswald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3" name="Google Shape;73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4" name="Google Shape;74;p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3" name="Google Shape;153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4" name="Google Shape;154;p1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2" name="Google Shape;162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Leveraged $4.4 million in total project costs in 2020 and $8.5 million for 2019 and 2020.</a:t>
            </a:r>
            <a:endParaRPr/>
          </a:p>
        </p:txBody>
      </p:sp>
      <p:sp>
        <p:nvSpPr>
          <p:cNvPr id="163" name="Google Shape;163;p1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0" name="Google Shape;170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1" name="Google Shape;171;p1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9" name="Google Shape;179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0" name="Google Shape;180;p1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8" name="Google Shape;188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Leveraged $4.4 million in total project costs in 2020 and $8.5 million for 2019 and 2020.</a:t>
            </a:r>
            <a:endParaRPr/>
          </a:p>
        </p:txBody>
      </p:sp>
      <p:sp>
        <p:nvSpPr>
          <p:cNvPr id="189" name="Google Shape;189;p1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4" name="Google Shape;84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Leveraged $4.4 million in total project costs </a:t>
            </a:r>
            <a:endParaRPr/>
          </a:p>
        </p:txBody>
      </p:sp>
      <p:sp>
        <p:nvSpPr>
          <p:cNvPr id="85" name="Google Shape;85;p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1" name="Google Shape;91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2" name="Google Shape;92;p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8" name="Google Shape;98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9" name="Google Shape;99;p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7" name="Google Shape;107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/>
              <a:t>Leveraged $8.5 million in total project costs </a:t>
            </a:r>
            <a:endParaRPr/>
          </a:p>
        </p:txBody>
      </p:sp>
      <p:sp>
        <p:nvSpPr>
          <p:cNvPr id="108" name="Google Shape;108;p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4" name="Google Shape;114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LEAF recently received $1 million in HHFI funds from the CDFI. Looking to deploy as much as possible in Mass.</a:t>
            </a:r>
            <a:endParaRPr/>
          </a:p>
        </p:txBody>
      </p:sp>
      <p:sp>
        <p:nvSpPr>
          <p:cNvPr id="115" name="Google Shape;115;p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4" name="Google Shape;124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$300K MFTP Loan, part of $1.8 million financing package.</a:t>
            </a:r>
            <a:endParaRPr/>
          </a:p>
        </p:txBody>
      </p:sp>
      <p:sp>
        <p:nvSpPr>
          <p:cNvPr id="125" name="Google Shape;125;p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4" name="Google Shape;134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5" name="Google Shape;135;p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4" name="Google Shape;144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5" name="Google Shape;145;p1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9"/>
          <p:cNvSpPr txBox="1"/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5" name="Google Shape;15;p19"/>
          <p:cNvSpPr txBox="1"/>
          <p:nvPr>
            <p:ph idx="1" type="subTitle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6" name="Google Shape;16;p19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8"/>
          <p:cNvSpPr txBox="1"/>
          <p:nvPr>
            <p:ph idx="1" type="body"/>
          </p:nvPr>
        </p:nvSpPr>
        <p:spPr>
          <a:xfrm>
            <a:off x="311700" y="5640767"/>
            <a:ext cx="5998800" cy="80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61" name="Google Shape;61;p28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2" name="Google Shape;62;p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5599416"/>
            <a:ext cx="1258584" cy="12585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9"/>
          <p:cNvSpPr txBox="1"/>
          <p:nvPr>
            <p:ph hasCustomPrompt="1" type="title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5" name="Google Shape;65;p29"/>
          <p:cNvSpPr txBox="1"/>
          <p:nvPr>
            <p:ph idx="1" type="body"/>
          </p:nvPr>
        </p:nvSpPr>
        <p:spPr>
          <a:xfrm>
            <a:off x="311700" y="4202967"/>
            <a:ext cx="8520600" cy="1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6" name="Google Shape;66;p29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7" name="Google Shape;67;p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5599416"/>
            <a:ext cx="1258584" cy="12585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0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0" name="Google Shape;70;p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5599416"/>
            <a:ext cx="1258584" cy="12585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9" name="Google Shape;19;p20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indent="-3429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indent="-3429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indent="-3429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indent="-3429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indent="-3429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20" name="Google Shape;20;p20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" name="Google Shape;21;p20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" name="Google Shape;22;p20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3" name="Google Shape;23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5599416"/>
            <a:ext cx="1258584" cy="12585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1"/>
          <p:cNvSpPr txBox="1"/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6" name="Google Shape;26;p21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7" name="Google Shape;27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5599416"/>
            <a:ext cx="1258584" cy="12585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2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0" name="Google Shape;30;p22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1" name="Google Shape;31;p22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2" name="Google Shape;32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5599416"/>
            <a:ext cx="1258584" cy="12585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3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5" name="Google Shape;35;p23"/>
          <p:cNvSpPr txBox="1"/>
          <p:nvPr>
            <p:ph idx="1" type="body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6" name="Google Shape;36;p23"/>
          <p:cNvSpPr txBox="1"/>
          <p:nvPr>
            <p:ph idx="2" type="body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7" name="Google Shape;37;p23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8" name="Google Shape;38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5599416"/>
            <a:ext cx="1258584" cy="12585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4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1" name="Google Shape;41;p24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2" name="Google Shape;42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5599416"/>
            <a:ext cx="1258584" cy="12585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5"/>
          <p:cNvSpPr txBox="1"/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5" name="Google Shape;45;p25"/>
          <p:cNvSpPr txBox="1"/>
          <p:nvPr>
            <p:ph idx="1" type="body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6" name="Google Shape;46;p25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7" name="Google Shape;47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5599416"/>
            <a:ext cx="1258584" cy="12585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6"/>
          <p:cNvSpPr txBox="1"/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50" name="Google Shape;50;p26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1" name="Google Shape;51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5599416"/>
            <a:ext cx="1258584" cy="12585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27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54;p27"/>
          <p:cNvSpPr txBox="1"/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55" name="Google Shape;55;p27"/>
          <p:cNvSpPr txBox="1"/>
          <p:nvPr>
            <p:ph idx="1" type="subTitle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6" name="Google Shape;56;p27"/>
          <p:cNvSpPr txBox="1"/>
          <p:nvPr>
            <p:ph idx="2" type="body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7" name="Google Shape;57;p27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8" name="Google Shape;58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5599416"/>
            <a:ext cx="1258584" cy="12585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18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18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6.png"/><Relationship Id="rId4" Type="http://schemas.openxmlformats.org/officeDocument/2006/relationships/image" Target="../media/image8.jpg"/><Relationship Id="rId5" Type="http://schemas.openxmlformats.org/officeDocument/2006/relationships/image" Target="../media/image5.png"/><Relationship Id="rId6" Type="http://schemas.openxmlformats.org/officeDocument/2006/relationships/image" Target="../media/image1.jpg"/><Relationship Id="rId7" Type="http://schemas.openxmlformats.org/officeDocument/2006/relationships/image" Target="../media/image6.png"/><Relationship Id="rId8" Type="http://schemas.openxmlformats.org/officeDocument/2006/relationships/image" Target="../media/image2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png"/><Relationship Id="rId4" Type="http://schemas.openxmlformats.org/officeDocument/2006/relationships/image" Target="../media/image2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Relationship Id="rId4" Type="http://schemas.openxmlformats.org/officeDocument/2006/relationships/hyperlink" Target="https://www.google.com/maps/d/u/0/viewer?mid=19mbqz582cQ_o7mIS8qYkY-aHcWmv-mN2&amp;ll=42.194886725338755,-71.80557646770447&amp;z=8" TargetMode="External"/><Relationship Id="rId5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jpg"/><Relationship Id="rId4" Type="http://schemas.openxmlformats.org/officeDocument/2006/relationships/image" Target="../media/image15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jpg"/><Relationship Id="rId4" Type="http://schemas.openxmlformats.org/officeDocument/2006/relationships/image" Target="../media/image13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"/>
          <p:cNvPicPr preferRelativeResize="0"/>
          <p:nvPr/>
        </p:nvPicPr>
        <p:blipFill rotWithShape="1">
          <a:blip r:embed="rId3">
            <a:alphaModFix amt="79000"/>
          </a:blip>
          <a:srcRect b="0" l="0" r="0" t="0"/>
          <a:stretch/>
        </p:blipFill>
        <p:spPr>
          <a:xfrm>
            <a:off x="0" y="-1"/>
            <a:ext cx="9144002" cy="2452768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pic>
        <p:nvPicPr>
          <p:cNvPr id="77" name="Google Shape;77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01398" y="5966014"/>
            <a:ext cx="1905000" cy="603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467775" y="5806225"/>
            <a:ext cx="922825" cy="92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62225" y="5862802"/>
            <a:ext cx="1441024" cy="802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364050" y="5866559"/>
            <a:ext cx="2092631" cy="80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911430" y="2548329"/>
            <a:ext cx="3321121" cy="1476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-US" sz="3000">
                <a:latin typeface="Oswald"/>
                <a:ea typeface="Oswald"/>
                <a:cs typeface="Oswald"/>
                <a:sym typeface="Oswald"/>
              </a:rPr>
              <a:t>MexiRico</a:t>
            </a:r>
            <a:endParaRPr b="1" sz="30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57" name="Google Shape;157;p11"/>
          <p:cNvSpPr txBox="1"/>
          <p:nvPr>
            <p:ph idx="1" type="body"/>
          </p:nvPr>
        </p:nvSpPr>
        <p:spPr>
          <a:xfrm>
            <a:off x="311450" y="2199375"/>
            <a:ext cx="43035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SzPts val="1200"/>
              <a:buFont typeface="Montserrat"/>
              <a:buChar char="●"/>
            </a:pPr>
            <a:r>
              <a:rPr lang="en-US" sz="1200">
                <a:latin typeface="Montserrat"/>
                <a:ea typeface="Montserrat"/>
                <a:cs typeface="Montserrat"/>
                <a:sym typeface="Montserrat"/>
              </a:rPr>
              <a:t>Impacted by COVID-19, sought emergency grant</a:t>
            </a:r>
            <a:endParaRPr/>
          </a:p>
          <a:p>
            <a:pPr indent="-228600" lvl="0" marL="457200" rtl="0" algn="l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SzPts val="1200"/>
              <a:buFont typeface="Montserrat"/>
              <a:buNone/>
            </a:pPr>
            <a:r>
              <a:t/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SzPts val="1200"/>
              <a:buFont typeface="Montserrat"/>
              <a:buChar char="●"/>
            </a:pPr>
            <a:r>
              <a:rPr lang="en-US" sz="1200">
                <a:latin typeface="Montserrat"/>
                <a:ea typeface="Montserrat"/>
                <a:cs typeface="Montserrat"/>
                <a:sym typeface="Montserrat"/>
              </a:rPr>
              <a:t>Serves a </a:t>
            </a:r>
            <a:r>
              <a:rPr b="1" lang="en-US" sz="12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culturally diverse, lower-income community</a:t>
            </a:r>
            <a:r>
              <a:rPr lang="en-US" sz="1200">
                <a:latin typeface="Montserrat"/>
                <a:ea typeface="Montserrat"/>
                <a:cs typeface="Montserrat"/>
                <a:sym typeface="Montserrat"/>
              </a:rPr>
              <a:t> that is dependent upon a single supermarket which was described as </a:t>
            </a:r>
            <a:r>
              <a:rPr b="1" lang="en-US" sz="12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not adequately meeting community’s needs</a:t>
            </a:r>
            <a:r>
              <a:rPr lang="en-US" sz="1200">
                <a:latin typeface="Montserrat"/>
                <a:ea typeface="Montserrat"/>
                <a:cs typeface="Montserrat"/>
                <a:sym typeface="Montserrat"/>
              </a:rPr>
              <a:t> in the community fit research for the Develop Springfield project.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-228600" lvl="0" marL="457200" rtl="0" algn="l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SzPts val="1200"/>
              <a:buFont typeface="Montserrat"/>
              <a:buNone/>
            </a:pPr>
            <a:r>
              <a:t/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SzPts val="1200"/>
              <a:buFont typeface="Montserrat"/>
              <a:buChar char="●"/>
            </a:pPr>
            <a:r>
              <a:rPr lang="en-US" sz="1200">
                <a:latin typeface="Montserrat"/>
                <a:ea typeface="Montserrat"/>
                <a:cs typeface="Montserrat"/>
                <a:sym typeface="Montserrat"/>
              </a:rPr>
              <a:t>MexiRico’s staff aims to provide the community with </a:t>
            </a:r>
            <a:r>
              <a:rPr b="1" lang="en-US" sz="12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culturally relevant products </a:t>
            </a:r>
            <a:r>
              <a:rPr lang="en-US" sz="1200">
                <a:latin typeface="Montserrat"/>
                <a:ea typeface="Montserrat"/>
                <a:cs typeface="Montserrat"/>
                <a:sym typeface="Montserrat"/>
              </a:rPr>
              <a:t>that are fresh and affordably priced while creating a </a:t>
            </a:r>
            <a:r>
              <a:rPr b="1" lang="en-US" sz="12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welcoming, safe community space.</a:t>
            </a:r>
            <a:endParaRPr b="1" sz="120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r>
              <a:t/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8" name="Google Shape;158;p11"/>
          <p:cNvSpPr txBox="1"/>
          <p:nvPr/>
        </p:nvSpPr>
        <p:spPr>
          <a:xfrm>
            <a:off x="457200" y="1185975"/>
            <a:ext cx="1875034" cy="31405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Springfield, MA</a:t>
            </a:r>
            <a:endParaRPr b="1" i="0" sz="1600" u="none" cap="none" strike="noStrike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59" name="Google Shape;159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36900" y="1759131"/>
            <a:ext cx="3293800" cy="3221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2"/>
          <p:cNvSpPr txBox="1"/>
          <p:nvPr>
            <p:ph type="title"/>
          </p:nvPr>
        </p:nvSpPr>
        <p:spPr>
          <a:xfrm>
            <a:off x="457200" y="266538"/>
            <a:ext cx="8229600" cy="1143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-US">
                <a:latin typeface="Montserrat"/>
                <a:ea typeface="Montserrat"/>
                <a:cs typeface="Montserrat"/>
                <a:sym typeface="Montserrat"/>
              </a:rPr>
              <a:t>FY 2020 Overview of Funding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6" name="Google Shape;166;p12"/>
          <p:cNvSpPr txBox="1"/>
          <p:nvPr/>
        </p:nvSpPr>
        <p:spPr>
          <a:xfrm>
            <a:off x="1090350" y="1250250"/>
            <a:ext cx="6963300" cy="70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17% </a:t>
            </a:r>
            <a:r>
              <a:rPr b="1" i="0" lang="en-US" sz="1400" u="none" cap="none" strike="noStrike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Grants | </a:t>
            </a:r>
            <a:r>
              <a:rPr b="1" i="0" lang="en-US" sz="1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83%</a:t>
            </a:r>
            <a:r>
              <a:rPr b="1" i="0" lang="en-US" sz="1400" u="none" cap="none" strike="noStrike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 Loans</a:t>
            </a:r>
            <a:endParaRPr b="1" i="0" sz="1400" u="none" cap="none" strike="noStrike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Maximizing Impact and Sustainability</a:t>
            </a:r>
            <a:endParaRPr b="1" i="0" sz="1400" u="none" cap="none" strike="noStrike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67" name="Google Shape;167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67853" y="1795417"/>
            <a:ext cx="7664786" cy="45298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3"/>
          <p:cNvSpPr txBox="1"/>
          <p:nvPr>
            <p:ph type="title"/>
          </p:nvPr>
        </p:nvSpPr>
        <p:spPr>
          <a:xfrm>
            <a:off x="457200" y="38076"/>
            <a:ext cx="8229600" cy="1143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-US" sz="3000">
                <a:latin typeface="Oswald"/>
                <a:ea typeface="Oswald"/>
                <a:cs typeface="Oswald"/>
                <a:sym typeface="Oswald"/>
              </a:rPr>
              <a:t>Response to Covid-19</a:t>
            </a:r>
            <a:endParaRPr b="1" sz="300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74" name="Google Shape;174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57568" y="919034"/>
            <a:ext cx="3672129" cy="4731571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13"/>
          <p:cNvSpPr txBox="1"/>
          <p:nvPr>
            <p:ph idx="1" type="body"/>
          </p:nvPr>
        </p:nvSpPr>
        <p:spPr>
          <a:xfrm>
            <a:off x="281486" y="3411941"/>
            <a:ext cx="4376082" cy="20608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Montserrat"/>
              <a:buChar char="●"/>
            </a:pPr>
            <a:r>
              <a:rPr b="1" lang="en-US" sz="14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Payment moratoriums and interest-only periods to existing customers</a:t>
            </a:r>
            <a:endParaRPr/>
          </a:p>
          <a:p>
            <a:pPr indent="-317500" lvl="0" marL="457200" rtl="0" algn="l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Montserrat"/>
              <a:buChar char="●"/>
            </a:pPr>
            <a:r>
              <a:rPr b="1" lang="en-US" sz="14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Small emergency grants</a:t>
            </a:r>
            <a:endParaRPr b="1" sz="140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Montserrat"/>
              <a:buChar char="●"/>
            </a:pPr>
            <a:r>
              <a:rPr b="1" lang="en-US" sz="14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Recovery funds at 0% interest for 6-12 months</a:t>
            </a:r>
            <a:endParaRPr/>
          </a:p>
          <a:p>
            <a:pPr indent="-317500" lvl="0" marL="457200" rtl="0" algn="l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Montserrat"/>
              <a:buChar char="●"/>
            </a:pPr>
            <a:r>
              <a:rPr b="1" lang="en-US" sz="14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Bridge loans to FSIGP projects</a:t>
            </a:r>
            <a:endParaRPr/>
          </a:p>
          <a:p>
            <a:pPr indent="0" lvl="0" marL="139700" rtl="0" algn="l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</a:pPr>
            <a:r>
              <a:t/>
            </a:r>
            <a:endParaRPr b="1" sz="140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76" name="Google Shape;176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1565" y="919035"/>
            <a:ext cx="2955963" cy="24238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-US" sz="3000">
                <a:latin typeface="Oswald"/>
                <a:ea typeface="Oswald"/>
                <a:cs typeface="Oswald"/>
                <a:sym typeface="Oswald"/>
              </a:rPr>
              <a:t>MFTP Revolving Principal &amp; </a:t>
            </a:r>
            <a:br>
              <a:rPr b="1" lang="en-US" sz="3000">
                <a:latin typeface="Oswald"/>
                <a:ea typeface="Oswald"/>
                <a:cs typeface="Oswald"/>
                <a:sym typeface="Oswald"/>
              </a:rPr>
            </a:br>
            <a:r>
              <a:rPr b="1" lang="en-US" sz="3000">
                <a:latin typeface="Oswald"/>
                <a:ea typeface="Oswald"/>
                <a:cs typeface="Oswald"/>
                <a:sym typeface="Oswald"/>
              </a:rPr>
              <a:t>Tracking of Past Projects</a:t>
            </a:r>
            <a:br>
              <a:rPr b="1" lang="en-US" sz="3000">
                <a:latin typeface="Oswald"/>
                <a:ea typeface="Oswald"/>
                <a:cs typeface="Oswald"/>
                <a:sym typeface="Oswald"/>
              </a:rPr>
            </a:br>
            <a:r>
              <a:rPr b="1" lang="en-US" sz="3000">
                <a:latin typeface="Oswald"/>
                <a:ea typeface="Oswald"/>
                <a:cs typeface="Oswald"/>
                <a:sym typeface="Oswald"/>
              </a:rPr>
              <a:t>Through 2/1/2021</a:t>
            </a:r>
            <a:endParaRPr b="1" sz="30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83" name="Google Shape;183;p14"/>
          <p:cNvSpPr txBox="1"/>
          <p:nvPr>
            <p:ph idx="1" type="body"/>
          </p:nvPr>
        </p:nvSpPr>
        <p:spPr>
          <a:xfrm>
            <a:off x="921625" y="1812650"/>
            <a:ext cx="3668572" cy="10488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Montserrat"/>
              <a:buChar char="●"/>
            </a:pPr>
            <a:r>
              <a:rPr b="1" lang="en-US" sz="14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LEAF MFTP Borrowers</a:t>
            </a:r>
            <a:endParaRPr/>
          </a:p>
          <a:p>
            <a:pPr indent="-31750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Montserrat"/>
              <a:buChar char="●"/>
            </a:pPr>
            <a:r>
              <a:rPr b="1" lang="en-US" sz="1000">
                <a:latin typeface="Avenir"/>
                <a:ea typeface="Avenir"/>
                <a:cs typeface="Avenir"/>
                <a:sym typeface="Avenir"/>
              </a:rPr>
              <a:t>Total Principal Revolved: $57,737</a:t>
            </a:r>
            <a:endParaRPr/>
          </a:p>
        </p:txBody>
      </p:sp>
      <p:sp>
        <p:nvSpPr>
          <p:cNvPr id="184" name="Google Shape;184;p14"/>
          <p:cNvSpPr txBox="1"/>
          <p:nvPr/>
        </p:nvSpPr>
        <p:spPr>
          <a:xfrm>
            <a:off x="921625" y="3300069"/>
            <a:ext cx="7699211" cy="12572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457200" marR="0" rtl="0" algn="l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Montserrat"/>
              <a:buChar char="●"/>
            </a:pPr>
            <a:r>
              <a:rPr b="1" i="0" lang="en-US" sz="1400" u="none" cap="none" strike="noStrike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MFTP loans often have included interest-only periods</a:t>
            </a:r>
            <a:endParaRPr/>
          </a:p>
          <a:p>
            <a:pPr indent="-317500" lvl="0" marL="457200" marR="0" rtl="0" algn="l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Montserrat"/>
              <a:buChar char="●"/>
            </a:pPr>
            <a:r>
              <a:rPr b="1" i="0" lang="en-US" sz="1400" u="none" cap="none" strike="noStrike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Program is still new, so have not reached point where significant principal has been paid down</a:t>
            </a:r>
            <a:endParaRPr/>
          </a:p>
          <a:p>
            <a:pPr indent="-317500" lvl="0" marL="457200" marR="0" rtl="0" algn="l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Montserrat"/>
              <a:buChar char="●"/>
            </a:pPr>
            <a:r>
              <a:rPr b="1" i="0" lang="en-US" sz="1400" u="none" cap="none" strike="noStrike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Implemented 6-month check-ins and annual monitoring of past projects</a:t>
            </a:r>
            <a:endParaRPr b="1" i="0" sz="1400" u="none" cap="none" strike="noStrike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85" name="Google Shape;185;p14"/>
          <p:cNvSpPr txBox="1"/>
          <p:nvPr/>
        </p:nvSpPr>
        <p:spPr>
          <a:xfrm>
            <a:off x="4645626" y="1812650"/>
            <a:ext cx="3668572" cy="10488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457200" marR="0" rtl="0" algn="l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Montserrat"/>
              <a:buChar char="●"/>
            </a:pPr>
            <a:r>
              <a:rPr b="1" i="0" lang="en-US" sz="1400" u="none" cap="none" strike="noStrike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FCCDC MFTP Borrowers</a:t>
            </a:r>
            <a:endParaRPr/>
          </a:p>
          <a:p>
            <a: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Montserrat"/>
              <a:buChar char="●"/>
            </a:pPr>
            <a:r>
              <a:rPr b="1" i="0" lang="en-US" sz="1000" u="none" cap="none" strike="noStrik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rPr>
              <a:t>Total Principal Revolved: $271,086</a:t>
            </a:r>
            <a:endParaRPr b="1" i="0" sz="1000" u="none" cap="none" strike="noStrike">
              <a:solidFill>
                <a:schemeClr val="dk2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7"/>
          <p:cNvSpPr txBox="1"/>
          <p:nvPr>
            <p:ph type="title"/>
          </p:nvPr>
        </p:nvSpPr>
        <p:spPr>
          <a:xfrm>
            <a:off x="457200" y="266538"/>
            <a:ext cx="8229600" cy="1143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-US">
                <a:latin typeface="Montserrat"/>
                <a:ea typeface="Montserrat"/>
                <a:cs typeface="Montserrat"/>
                <a:sym typeface="Montserrat"/>
              </a:rPr>
              <a:t>FY 2020 Overview of Funding by County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92" name="Google Shape;192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94752" y="1037674"/>
            <a:ext cx="6393403" cy="57335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3"/>
          <p:cNvSpPr txBox="1"/>
          <p:nvPr>
            <p:ph type="title"/>
          </p:nvPr>
        </p:nvSpPr>
        <p:spPr>
          <a:xfrm>
            <a:off x="505800" y="136416"/>
            <a:ext cx="8229600" cy="1143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-US">
                <a:latin typeface="Montserrat"/>
                <a:ea typeface="Montserrat"/>
                <a:cs typeface="Montserrat"/>
                <a:sym typeface="Montserrat"/>
              </a:rPr>
              <a:t>FY 2020 at a Glance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8" name="Google Shape;88;p3"/>
          <p:cNvSpPr txBox="1"/>
          <p:nvPr>
            <p:ph idx="1" type="body"/>
          </p:nvPr>
        </p:nvSpPr>
        <p:spPr>
          <a:xfrm>
            <a:off x="505800" y="1103984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Montserrat"/>
              <a:buChar char="●"/>
            </a:pPr>
            <a:r>
              <a:rPr b="1" lang="en-US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15 Projects Funded</a:t>
            </a:r>
            <a:endParaRPr b="1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Montserrat"/>
              <a:buChar char="●"/>
            </a:pPr>
            <a:r>
              <a:rPr b="1" lang="en-US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Over 127,000 Individuals with Improved/Expanded Access</a:t>
            </a:r>
            <a:endParaRPr b="1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Montserrat"/>
              <a:buChar char="●"/>
            </a:pPr>
            <a:r>
              <a:rPr b="1" lang="en-US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230 Jobs Created or Retained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Montserrat"/>
              <a:buChar char="●"/>
            </a:pPr>
            <a:r>
              <a:rPr b="1" lang="en-US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Representation of Minority Enterprise Owners</a:t>
            </a:r>
            <a:endParaRPr b="1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Char char="○"/>
            </a:pPr>
            <a:r>
              <a:rPr lang="en-US" sz="1800">
                <a:latin typeface="Montserrat"/>
                <a:ea typeface="Montserrat"/>
                <a:cs typeface="Montserrat"/>
                <a:sym typeface="Montserrat"/>
              </a:rPr>
              <a:t>6 out of the 15 projects are owned or substantially controlled by a Person of Color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Char char="○"/>
            </a:pPr>
            <a:r>
              <a:rPr lang="en-US" sz="1800">
                <a:latin typeface="Montserrat"/>
                <a:ea typeface="Montserrat"/>
                <a:cs typeface="Montserrat"/>
                <a:sym typeface="Montserrat"/>
              </a:rPr>
              <a:t>9 out of the 15 projects are owned or substantially controlled by a woman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Montserrat"/>
              <a:buChar char="●"/>
            </a:pPr>
            <a:r>
              <a:rPr b="1" lang="en-US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91% of Workers Hired from Within the Local Community </a:t>
            </a:r>
            <a:endParaRPr b="1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Montserrat"/>
              <a:buChar char="●"/>
            </a:pPr>
            <a:r>
              <a:rPr b="1" lang="en-US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Average Wage of $14/hr</a:t>
            </a:r>
            <a:endParaRPr b="1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Montserrat"/>
              <a:buChar char="●"/>
            </a:pPr>
            <a:r>
              <a:rPr b="1" lang="en-US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100% of Projects Accept or Will Accept SNAP &amp; WIC</a:t>
            </a:r>
            <a:endParaRPr b="1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4"/>
          <p:cNvSpPr txBox="1"/>
          <p:nvPr>
            <p:ph type="title"/>
          </p:nvPr>
        </p:nvSpPr>
        <p:spPr>
          <a:xfrm>
            <a:off x="311700" y="357775"/>
            <a:ext cx="8520600" cy="1122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b="1" lang="en-US" sz="3000">
                <a:latin typeface="Oswald"/>
                <a:ea typeface="Oswald"/>
                <a:cs typeface="Oswald"/>
                <a:sym typeface="Oswald"/>
              </a:rPr>
              <a:t>Funded Projects Across the State FY 2020</a:t>
            </a:r>
            <a:endParaRPr b="1" sz="300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95" name="Google Shape;95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5569" y="1603365"/>
            <a:ext cx="7629167" cy="38830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4008" y="1295290"/>
            <a:ext cx="7844693" cy="4935986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5"/>
          <p:cNvSpPr txBox="1"/>
          <p:nvPr>
            <p:ph type="title"/>
          </p:nvPr>
        </p:nvSpPr>
        <p:spPr>
          <a:xfrm>
            <a:off x="311700" y="357775"/>
            <a:ext cx="8520600" cy="1122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b="1" lang="en-US" sz="3000">
                <a:latin typeface="Oswald"/>
                <a:ea typeface="Oswald"/>
                <a:cs typeface="Oswald"/>
                <a:sym typeface="Oswald"/>
              </a:rPr>
              <a:t>Funded Projects Across the State FY 2019 to FY 2020</a:t>
            </a:r>
            <a:endParaRPr b="1" sz="30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03" name="Google Shape;103;p5"/>
          <p:cNvSpPr txBox="1"/>
          <p:nvPr/>
        </p:nvSpPr>
        <p:spPr>
          <a:xfrm>
            <a:off x="0" y="4038148"/>
            <a:ext cx="5443800" cy="98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venir"/>
              <a:buChar char="●"/>
            </a:pPr>
            <a:r>
              <a:rPr b="0" i="0" lang="en-US" sz="14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27 Projects Funded</a:t>
            </a:r>
            <a:endParaRPr b="0" i="0" sz="1400" u="none" cap="none" strike="noStrik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venir"/>
              <a:buChar char="●"/>
            </a:pPr>
            <a:r>
              <a:rPr b="0" i="0" lang="en-US" sz="14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10 Counties Served</a:t>
            </a:r>
            <a:endParaRPr b="0" i="0" sz="1400" u="none" cap="none" strike="noStrik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venir"/>
              <a:buChar char="●"/>
            </a:pPr>
            <a:r>
              <a:rPr b="0" i="0" lang="en-US" sz="14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Over 211,000 Individuals with expanded healthy food access</a:t>
            </a:r>
            <a:endParaRPr/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venir"/>
              <a:buChar char="●"/>
            </a:pPr>
            <a:r>
              <a:rPr b="0" i="0" lang="en-US" sz="14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$2 million in MFTP funds leveraged $8.5 million in total project costs</a:t>
            </a:r>
            <a:endParaRPr/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venir"/>
              <a:buChar char="●"/>
            </a:pPr>
            <a:r>
              <a:rPr b="0" i="0" lang="en-US" sz="14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Click </a:t>
            </a:r>
            <a:r>
              <a:rPr b="0" i="0" lang="en-US" sz="1400" u="sng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here</a:t>
            </a:r>
            <a:r>
              <a:rPr b="0" i="0" lang="en-US" sz="14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for Google Map with underlying details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venir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04" name="Google Shape;104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11700" y="1645705"/>
            <a:ext cx="590580" cy="6001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6"/>
          <p:cNvSpPr txBox="1"/>
          <p:nvPr>
            <p:ph type="title"/>
          </p:nvPr>
        </p:nvSpPr>
        <p:spPr>
          <a:xfrm>
            <a:off x="505800" y="136416"/>
            <a:ext cx="8229600" cy="1143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-US">
                <a:latin typeface="Montserrat"/>
                <a:ea typeface="Montserrat"/>
                <a:cs typeface="Montserrat"/>
                <a:sym typeface="Montserrat"/>
              </a:rPr>
              <a:t>FY 2019 and FY 2020 at a Glance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1" name="Google Shape;111;p6"/>
          <p:cNvSpPr txBox="1"/>
          <p:nvPr>
            <p:ph idx="1" type="body"/>
          </p:nvPr>
        </p:nvSpPr>
        <p:spPr>
          <a:xfrm>
            <a:off x="505800" y="1103984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Montserrat"/>
              <a:buChar char="●"/>
            </a:pPr>
            <a:r>
              <a:rPr b="1" lang="en-US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27 Projects Funded (25 Unique Retailers/Organizations)</a:t>
            </a:r>
            <a:endParaRPr b="1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Montserrat"/>
              <a:buChar char="●"/>
            </a:pPr>
            <a:r>
              <a:rPr b="1" lang="en-US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Over 211,000 Individuals with Improved/Expanded Access</a:t>
            </a:r>
            <a:endParaRPr b="1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Montserrat"/>
              <a:buChar char="●"/>
            </a:pPr>
            <a:r>
              <a:rPr b="1" lang="en-US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Over 558 Jobs Created or Retained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Montserrat"/>
              <a:buChar char="●"/>
            </a:pPr>
            <a:r>
              <a:rPr b="1" lang="en-US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Representation of Minority Enterprise Owners</a:t>
            </a:r>
            <a:endParaRPr b="1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Char char="○"/>
            </a:pPr>
            <a:r>
              <a:rPr lang="en-US" sz="1800">
                <a:latin typeface="Montserrat"/>
                <a:ea typeface="Montserrat"/>
                <a:cs typeface="Montserrat"/>
                <a:sym typeface="Montserrat"/>
              </a:rPr>
              <a:t>10 out of the 25 unique retailers are owned or substantially controlled by a Person of Color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Char char="○"/>
            </a:pPr>
            <a:r>
              <a:rPr lang="en-US" sz="1800">
                <a:latin typeface="Montserrat"/>
                <a:ea typeface="Montserrat"/>
                <a:cs typeface="Montserrat"/>
                <a:sym typeface="Montserrat"/>
              </a:rPr>
              <a:t>15 out of the 25 unique retailers are owned or substantially controlled by a woman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Montserrat"/>
              <a:buChar char="●"/>
            </a:pPr>
            <a:r>
              <a:rPr b="1" lang="en-US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93% of Workers Hired from Within the Local Community </a:t>
            </a:r>
            <a:endParaRPr b="1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Montserrat"/>
              <a:buChar char="●"/>
            </a:pPr>
            <a:r>
              <a:rPr b="1" lang="en-US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Average Wage of $15/hr</a:t>
            </a:r>
            <a:endParaRPr b="1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Montserrat"/>
              <a:buChar char="●"/>
            </a:pPr>
            <a:r>
              <a:rPr b="1" lang="en-US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100% of Projects Accept or Will Accept SNAP &amp; WIC</a:t>
            </a:r>
            <a:endParaRPr b="1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-US" sz="3000">
                <a:latin typeface="Oswald"/>
                <a:ea typeface="Oswald"/>
                <a:cs typeface="Oswald"/>
                <a:sym typeface="Oswald"/>
              </a:rPr>
              <a:t>Funding by Type of Industry</a:t>
            </a:r>
            <a:endParaRPr b="1" sz="300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18" name="Google Shape;118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08836" y="1417638"/>
            <a:ext cx="6065226" cy="1767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08836" y="3393032"/>
            <a:ext cx="6142330" cy="3319815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7"/>
          <p:cNvSpPr txBox="1"/>
          <p:nvPr/>
        </p:nvSpPr>
        <p:spPr>
          <a:xfrm>
            <a:off x="1038066" y="1106908"/>
            <a:ext cx="1068136" cy="4801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139700" marR="0" rtl="0" algn="l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FY 2019</a:t>
            </a:r>
            <a:endParaRPr/>
          </a:p>
        </p:txBody>
      </p:sp>
      <p:sp>
        <p:nvSpPr>
          <p:cNvPr id="121" name="Google Shape;121;p7"/>
          <p:cNvSpPr txBox="1"/>
          <p:nvPr/>
        </p:nvSpPr>
        <p:spPr>
          <a:xfrm>
            <a:off x="1038066" y="3086151"/>
            <a:ext cx="1068136" cy="4801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139700" marR="0" rtl="0" algn="l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FY 2020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-US" sz="3000">
                <a:latin typeface="Oswald"/>
                <a:ea typeface="Oswald"/>
                <a:cs typeface="Oswald"/>
                <a:sym typeface="Oswald"/>
              </a:rPr>
              <a:t>Stop and Compare Market</a:t>
            </a:r>
            <a:endParaRPr b="1" sz="30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28" name="Google Shape;128;p8"/>
          <p:cNvSpPr txBox="1"/>
          <p:nvPr>
            <p:ph idx="1" type="body"/>
          </p:nvPr>
        </p:nvSpPr>
        <p:spPr>
          <a:xfrm>
            <a:off x="280104" y="2169751"/>
            <a:ext cx="4114800" cy="39435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SzPts val="1200"/>
              <a:buFont typeface="Montserrat"/>
              <a:buChar char="●"/>
            </a:pPr>
            <a:r>
              <a:rPr lang="en-US" sz="1200">
                <a:latin typeface="Montserrat"/>
                <a:ea typeface="Montserrat"/>
                <a:cs typeface="Montserrat"/>
                <a:sym typeface="Montserrat"/>
              </a:rPr>
              <a:t>Opening new location in Lynn Market Place; MFTP part of financing package.</a:t>
            </a:r>
            <a:endParaRPr/>
          </a:p>
          <a:p>
            <a:pPr indent="-228600" lvl="0" marL="457200" rtl="0" algn="l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SzPts val="1200"/>
              <a:buFont typeface="Montserrat"/>
              <a:buNone/>
            </a:pPr>
            <a:r>
              <a:t/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SzPts val="1200"/>
              <a:buFont typeface="Montserrat"/>
              <a:buChar char="●"/>
            </a:pPr>
            <a:r>
              <a:rPr lang="en-US" sz="1200">
                <a:latin typeface="Montserrat"/>
                <a:ea typeface="Montserrat"/>
                <a:cs typeface="Montserrat"/>
                <a:sym typeface="Montserrat"/>
              </a:rPr>
              <a:t>The market prioritizes the hiring of diverse workers living </a:t>
            </a:r>
            <a:r>
              <a:rPr b="1" lang="en-US" sz="12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within the Lynn community.</a:t>
            </a:r>
            <a:endParaRPr b="1" sz="120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28600" lvl="0" marL="457200" rtl="0" algn="l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SzPts val="1200"/>
              <a:buFont typeface="Montserrat"/>
              <a:buNone/>
            </a:pPr>
            <a:r>
              <a:t/>
            </a:r>
            <a:endParaRPr b="1" sz="120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SzPts val="1200"/>
              <a:buFont typeface="Montserrat"/>
              <a:buChar char="●"/>
            </a:pPr>
            <a:r>
              <a:rPr lang="en-US" sz="1200">
                <a:latin typeface="Montserrat"/>
                <a:ea typeface="Montserrat"/>
                <a:cs typeface="Montserrat"/>
                <a:sym typeface="Montserrat"/>
              </a:rPr>
              <a:t>Stop and Compare Market intentionally </a:t>
            </a:r>
            <a:r>
              <a:rPr b="1" lang="en-US" sz="12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engages in local efforts and coalitions.</a:t>
            </a:r>
            <a:r>
              <a:rPr lang="en-US" sz="1200">
                <a:latin typeface="Montserrat"/>
                <a:ea typeface="Montserrat"/>
                <a:cs typeface="Montserrat"/>
                <a:sym typeface="Montserrat"/>
              </a:rPr>
              <a:t> The store is part of the local Latino associations, and continuously strives to meet the community’s needs and expectations.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9" name="Google Shape;129;p8"/>
          <p:cNvSpPr txBox="1"/>
          <p:nvPr/>
        </p:nvSpPr>
        <p:spPr>
          <a:xfrm>
            <a:off x="457200" y="1185975"/>
            <a:ext cx="1426500" cy="32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Lynn, MA</a:t>
            </a:r>
            <a:endParaRPr b="1" i="0" sz="1600" u="none" cap="none" strike="noStrike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0" name="Google Shape;130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80325" y="1512675"/>
            <a:ext cx="3937926" cy="187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79488" y="3742062"/>
            <a:ext cx="4139600" cy="27486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-US" sz="3000">
                <a:latin typeface="Oswald"/>
                <a:ea typeface="Oswald"/>
                <a:cs typeface="Oswald"/>
                <a:sym typeface="Oswald"/>
              </a:rPr>
              <a:t>Quabbin Harvest</a:t>
            </a:r>
            <a:endParaRPr b="1" sz="30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38" name="Google Shape;138;p9"/>
          <p:cNvSpPr txBox="1"/>
          <p:nvPr>
            <p:ph idx="1" type="body"/>
          </p:nvPr>
        </p:nvSpPr>
        <p:spPr>
          <a:xfrm>
            <a:off x="311450" y="2199375"/>
            <a:ext cx="43035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SzPts val="1200"/>
              <a:buFont typeface="Montserrat"/>
              <a:buChar char="●"/>
            </a:pPr>
            <a:r>
              <a:rPr lang="en-US" sz="1200">
                <a:latin typeface="Montserrat"/>
                <a:ea typeface="Montserrat"/>
                <a:cs typeface="Montserrat"/>
                <a:sym typeface="Montserrat"/>
              </a:rPr>
              <a:t>Food Co-op raised more funding from members to expand; MFTP matched amount.</a:t>
            </a:r>
            <a:endParaRPr/>
          </a:p>
          <a:p>
            <a:pPr indent="-228600" lvl="0" marL="457200" rtl="0" algn="l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SzPts val="1200"/>
              <a:buFont typeface="Montserrat"/>
              <a:buNone/>
            </a:pPr>
            <a:r>
              <a:t/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SzPts val="1200"/>
              <a:buFont typeface="Montserrat"/>
              <a:buChar char="●"/>
            </a:pPr>
            <a:r>
              <a:rPr lang="en-US" sz="1200">
                <a:latin typeface="Montserrat"/>
                <a:ea typeface="Montserrat"/>
                <a:cs typeface="Montserrat"/>
                <a:sym typeface="Montserrat"/>
              </a:rPr>
              <a:t>As the </a:t>
            </a:r>
            <a:r>
              <a:rPr b="1" lang="en-US" sz="12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only retail location within a 1.3 mile radius</a:t>
            </a:r>
            <a:r>
              <a:rPr lang="en-US" sz="1200">
                <a:latin typeface="Montserrat"/>
                <a:ea typeface="Montserrat"/>
                <a:cs typeface="Montserrat"/>
                <a:sym typeface="Montserrat"/>
              </a:rPr>
              <a:t> able to provide fresh food, Quabbin Harvest is  the </a:t>
            </a:r>
            <a:r>
              <a:rPr b="1" lang="en-US" sz="12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only place to buy fresh, and often local, produce</a:t>
            </a:r>
            <a:r>
              <a:rPr lang="en-US" sz="1200">
                <a:latin typeface="Montserrat"/>
                <a:ea typeface="Montserrat"/>
                <a:cs typeface="Montserrat"/>
                <a:sym typeface="Montserrat"/>
              </a:rPr>
              <a:t> that is within walking distance of downtown Orange. </a:t>
            </a:r>
            <a:endParaRPr b="1" sz="120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Montserrat"/>
              <a:buChar char="●"/>
            </a:pPr>
            <a:r>
              <a:rPr lang="en-US" sz="1200">
                <a:latin typeface="Montserrat"/>
                <a:ea typeface="Montserrat"/>
                <a:cs typeface="Montserrat"/>
                <a:sym typeface="Montserrat"/>
              </a:rPr>
              <a:t>Quabbin Harvest was named as the </a:t>
            </a:r>
            <a:r>
              <a:rPr b="1" lang="en-US" sz="12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top enroller of HIP customers in the state</a:t>
            </a:r>
            <a:r>
              <a:rPr lang="en-US" sz="1200">
                <a:latin typeface="Montserrat"/>
                <a:ea typeface="Montserrat"/>
                <a:cs typeface="Montserrat"/>
                <a:sym typeface="Montserrat"/>
              </a:rPr>
              <a:t>, serving nearly 140 families at peak enrollment.</a:t>
            </a:r>
            <a:endParaRPr b="1" sz="120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9" name="Google Shape;139;p9"/>
          <p:cNvSpPr txBox="1"/>
          <p:nvPr/>
        </p:nvSpPr>
        <p:spPr>
          <a:xfrm>
            <a:off x="457200" y="1185975"/>
            <a:ext cx="1596900" cy="32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Orange, MA</a:t>
            </a:r>
            <a:endParaRPr b="1" i="0" sz="1600" u="none" cap="none" strike="noStrike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0" name="Google Shape;140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24375" y="1512675"/>
            <a:ext cx="3794850" cy="252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45988" y="4254275"/>
            <a:ext cx="3551625" cy="2365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-US" sz="3000">
                <a:latin typeface="Oswald"/>
                <a:ea typeface="Oswald"/>
                <a:cs typeface="Oswald"/>
                <a:sym typeface="Oswald"/>
              </a:rPr>
              <a:t>Ernie's Harvest Time &amp; The Food Project</a:t>
            </a:r>
            <a:endParaRPr b="1" sz="30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48" name="Google Shape;148;p10"/>
          <p:cNvSpPr txBox="1"/>
          <p:nvPr>
            <p:ph idx="1" type="body"/>
          </p:nvPr>
        </p:nvSpPr>
        <p:spPr>
          <a:xfrm>
            <a:off x="311450" y="2199375"/>
            <a:ext cx="43035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SzPts val="1200"/>
              <a:buFont typeface="Montserrat"/>
              <a:buChar char="●"/>
            </a:pPr>
            <a:r>
              <a:rPr lang="en-US" sz="1200">
                <a:latin typeface="Montserrat"/>
                <a:ea typeface="Montserrat"/>
                <a:cs typeface="Montserrat"/>
                <a:sym typeface="Montserrat"/>
              </a:rPr>
              <a:t>Ernie’s Harvest Time is an existing small market in downtown Lynn.  Looking to improve the store’s capacity to </a:t>
            </a:r>
            <a:r>
              <a:rPr b="1" lang="en-US" sz="12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stock fresh, local, culturally-relevant produce</a:t>
            </a:r>
            <a:r>
              <a:rPr lang="en-US" sz="1200">
                <a:latin typeface="Montserrat"/>
                <a:ea typeface="Montserrat"/>
                <a:cs typeface="Montserrat"/>
                <a:sym typeface="Montserrat"/>
              </a:rPr>
              <a:t>, and to distribute this produce to other local retail stores.</a:t>
            </a:r>
            <a:endParaRPr/>
          </a:p>
          <a:p>
            <a:pPr indent="-304800" lvl="0" marL="457200" rtl="0" algn="l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SzPts val="1200"/>
              <a:buFont typeface="Montserrat"/>
              <a:buChar char="●"/>
            </a:pPr>
            <a:r>
              <a:rPr lang="en-US" sz="1200">
                <a:latin typeface="Montserrat"/>
                <a:ea typeface="Montserrat"/>
                <a:cs typeface="Montserrat"/>
                <a:sym typeface="Montserrat"/>
              </a:rPr>
              <a:t>The Food Project’s youth, staff, and volunteers grow </a:t>
            </a:r>
            <a:r>
              <a:rPr b="1" lang="en-US" sz="12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150,000 pounds of food</a:t>
            </a:r>
            <a:r>
              <a:rPr lang="en-US" sz="1200">
                <a:latin typeface="Montserrat"/>
                <a:ea typeface="Montserrat"/>
                <a:cs typeface="Montserrat"/>
                <a:sym typeface="Montserrat"/>
              </a:rPr>
              <a:t> each year on their farms and operate farmers markets in Boston’s Dudley neighborhood and in Lynn</a:t>
            </a:r>
            <a:endParaRPr b="1" sz="120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SzPts val="1200"/>
              <a:buFont typeface="Montserrat"/>
              <a:buChar char="●"/>
            </a:pPr>
            <a:r>
              <a:rPr b="1" lang="en-US" sz="12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Actively engage neighborhood residents</a:t>
            </a:r>
            <a:r>
              <a:rPr lang="en-US" sz="1200">
                <a:latin typeface="Montserrat"/>
                <a:ea typeface="Montserrat"/>
                <a:cs typeface="Montserrat"/>
                <a:sym typeface="Montserrat"/>
              </a:rPr>
              <a:t> in Boston’s Dudley neighborhood and in the city of Lynn to articulate their vision for their food systems.</a:t>
            </a:r>
            <a:endParaRPr b="1" sz="120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9" name="Google Shape;149;p10"/>
          <p:cNvSpPr txBox="1"/>
          <p:nvPr/>
        </p:nvSpPr>
        <p:spPr>
          <a:xfrm>
            <a:off x="457200" y="1185975"/>
            <a:ext cx="1596900" cy="32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Lynn, MA</a:t>
            </a:r>
            <a:endParaRPr b="1" i="0" sz="1600" u="none" cap="none" strike="noStrike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50" name="Google Shape;150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86805" y="1512675"/>
            <a:ext cx="3279432" cy="42648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